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5" d="100"/>
          <a:sy n="45" d="100"/>
        </p:scale>
        <p:origin x="-13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AA19B7-AC49-624F-9167-BE2373B9815D}" type="datetimeFigureOut">
              <a:rPr lang="en-US" smtClean="0"/>
              <a:t>2/3/16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BBCBA-E039-FA4A-B3A9-00613778C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414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64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273</a:t>
            </a:r>
            <a:r>
              <a:rPr lang="en-US" dirty="0" smtClean="0"/>
              <a:t>. </a:t>
            </a:r>
            <a:r>
              <a:rPr lang="en-US" b="1" i="1" dirty="0" smtClean="0"/>
              <a:t>Lens </a:t>
            </a:r>
            <a:r>
              <a:rPr lang="en-US" b="1" i="1" dirty="0" err="1" smtClean="0"/>
              <a:t>culinaris</a:t>
            </a:r>
            <a:r>
              <a:rPr lang="en-US" b="1" i="1" dirty="0" smtClean="0"/>
              <a:t> </a:t>
            </a:r>
            <a:r>
              <a:rPr lang="en-US" b="1" i="0" dirty="0" err="1" smtClean="0"/>
              <a:t>Medik</a:t>
            </a:r>
            <a:r>
              <a:rPr lang="en-US" b="1" i="0" dirty="0" smtClean="0"/>
              <a:t>.</a:t>
            </a:r>
            <a:r>
              <a:rPr lang="en-US" b="1" i="1" dirty="0" smtClean="0"/>
              <a:t> </a:t>
            </a:r>
            <a:r>
              <a:rPr lang="en-US" dirty="0" smtClean="0"/>
              <a:t> </a:t>
            </a:r>
            <a:r>
              <a:rPr lang="en-US" dirty="0" smtClean="0"/>
              <a:t>Lentil.</a:t>
            </a:r>
            <a:r>
              <a:rPr lang="en-US" baseline="0" dirty="0" smtClean="0"/>
              <a:t>  S</a:t>
            </a:r>
            <a:r>
              <a:rPr lang="en-US" dirty="0" smtClean="0"/>
              <a:t>eed coat (</a:t>
            </a:r>
            <a:r>
              <a:rPr lang="en-US" dirty="0" err="1" smtClean="0"/>
              <a:t>testa</a:t>
            </a:r>
            <a:r>
              <a:rPr lang="en-US" dirty="0" smtClean="0"/>
              <a:t>), 25X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6955D-8A86-1645-B5ED-1EA1F5462F9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463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274. Lentil.</a:t>
            </a:r>
            <a:r>
              <a:rPr lang="en-US" baseline="0" dirty="0" smtClean="0"/>
              <a:t> S</a:t>
            </a:r>
            <a:r>
              <a:rPr lang="en-US" dirty="0" smtClean="0"/>
              <a:t>eed coat (</a:t>
            </a:r>
            <a:r>
              <a:rPr lang="en-US" dirty="0" err="1" smtClean="0"/>
              <a:t>testa</a:t>
            </a:r>
            <a:r>
              <a:rPr lang="en-US" dirty="0" smtClean="0"/>
              <a:t>), 40X.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6955D-8A86-1645-B5ED-1EA1F5462F9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235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275. Lentil.</a:t>
            </a:r>
            <a:r>
              <a:rPr lang="en-US" baseline="0" dirty="0" smtClean="0"/>
              <a:t>  P</a:t>
            </a:r>
            <a:r>
              <a:rPr lang="en-US" dirty="0" smtClean="0"/>
              <a:t>ulp parenchymal cells, 10X.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6955D-8A86-1645-B5ED-1EA1F5462F9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638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276. Lentil.</a:t>
            </a:r>
            <a:r>
              <a:rPr lang="en-US" baseline="0" dirty="0" smtClean="0"/>
              <a:t>  Parenchymal</a:t>
            </a:r>
            <a:r>
              <a:rPr lang="en-US" dirty="0" smtClean="0"/>
              <a:t> pulp cell in clump showing surface detail (arrow),</a:t>
            </a:r>
            <a:r>
              <a:rPr lang="en-US" baseline="0" dirty="0" smtClean="0"/>
              <a:t> 25X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6955D-8A86-1645-B5ED-1EA1F5462F9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187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277. Lentil. Free pulp parenchymal cell, 25X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6955D-8A86-1645-B5ED-1EA1F5462F9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741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FA7D-B09E-334B-BF2E-ABD77962BF65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2102-F88E-D54E-87CC-C88B8373E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594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FA7D-B09E-334B-BF2E-ABD77962BF65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2102-F88E-D54E-87CC-C88B8373E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321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FA7D-B09E-334B-BF2E-ABD77962BF65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2102-F88E-D54E-87CC-C88B8373E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570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FA7D-B09E-334B-BF2E-ABD77962BF65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2102-F88E-D54E-87CC-C88B8373E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625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FA7D-B09E-334B-BF2E-ABD77962BF65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2102-F88E-D54E-87CC-C88B8373E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915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FA7D-B09E-334B-BF2E-ABD77962BF65}" type="datetimeFigureOut">
              <a:rPr lang="en-US" smtClean="0"/>
              <a:t>2/3/16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2102-F88E-D54E-87CC-C88B8373E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248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FA7D-B09E-334B-BF2E-ABD77962BF65}" type="datetimeFigureOut">
              <a:rPr lang="en-US" smtClean="0"/>
              <a:t>2/3/16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2102-F88E-D54E-87CC-C88B8373E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127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FA7D-B09E-334B-BF2E-ABD77962BF65}" type="datetimeFigureOut">
              <a:rPr lang="en-US" smtClean="0"/>
              <a:t>2/3/16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2102-F88E-D54E-87CC-C88B8373E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462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FA7D-B09E-334B-BF2E-ABD77962BF65}" type="datetimeFigureOut">
              <a:rPr lang="en-US" smtClean="0"/>
              <a:t>2/3/16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2102-F88E-D54E-87CC-C88B8373E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965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FA7D-B09E-334B-BF2E-ABD77962BF65}" type="datetimeFigureOut">
              <a:rPr lang="en-US" smtClean="0"/>
              <a:t>2/3/16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2102-F88E-D54E-87CC-C88B8373E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36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FA7D-B09E-334B-BF2E-ABD77962BF65}" type="datetimeFigureOut">
              <a:rPr lang="en-US" smtClean="0"/>
              <a:t>2/3/16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2102-F88E-D54E-87CC-C88B8373E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46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DFA7D-B09E-334B-BF2E-ABD77962BF65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E2102-F88E-D54E-87CC-C88B8373E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618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143" y="290286"/>
            <a:ext cx="83457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</a:rPr>
              <a:t>Photomicrographs of Plant foods  </a:t>
            </a:r>
          </a:p>
          <a:p>
            <a:endParaRPr lang="en-US" sz="4000" b="1" dirty="0" smtClean="0">
              <a:solidFill>
                <a:srgbClr val="FFFF00"/>
              </a:solidFill>
            </a:endParaRPr>
          </a:p>
          <a:p>
            <a:r>
              <a:rPr lang="en-US" sz="4000" b="1" dirty="0" smtClean="0">
                <a:solidFill>
                  <a:srgbClr val="FFFF00"/>
                </a:solidFill>
              </a:rPr>
              <a:t>	</a:t>
            </a:r>
            <a:r>
              <a:rPr lang="en-US" sz="4000" b="1" dirty="0" smtClean="0">
                <a:solidFill>
                  <a:srgbClr val="FFFF00"/>
                </a:solidFill>
              </a:rPr>
              <a:t>Lentil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97200" y="3723269"/>
            <a:ext cx="4572000" cy="175432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Permission to reproduce original photomicrographs used to make this  collection may be obtained from </a:t>
            </a:r>
          </a:p>
          <a:p>
            <a:r>
              <a:rPr lang="en-US" b="1" dirty="0">
                <a:solidFill>
                  <a:srgbClr val="FFFF00"/>
                </a:solidFill>
              </a:rPr>
              <a:t>  </a:t>
            </a:r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Dr. David O. Norris at</a:t>
            </a:r>
          </a:p>
          <a:p>
            <a:r>
              <a:rPr lang="en-US" b="1" i="1" dirty="0">
                <a:solidFill>
                  <a:srgbClr val="FFFF00"/>
                </a:solidFill>
              </a:rPr>
              <a:t>   </a:t>
            </a:r>
            <a:r>
              <a:rPr lang="en-US" b="1" i="1" dirty="0" err="1">
                <a:solidFill>
                  <a:srgbClr val="FFFF00"/>
                </a:solidFill>
              </a:rPr>
              <a:t>david.norris@colorado.edu</a:t>
            </a:r>
            <a:r>
              <a:rPr lang="en-US" b="1" dirty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0387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ntil seed coat 4 25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974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ntil seed coat 3 4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896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ntil cell clump 1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470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ntil cell subparts 25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H="1">
            <a:off x="4780016" y="951753"/>
            <a:ext cx="836208" cy="0"/>
          </a:xfrm>
          <a:prstGeom prst="line">
            <a:avLst/>
          </a:prstGeom>
          <a:ln w="152400" cmpd="sng">
            <a:solidFill>
              <a:schemeClr val="bg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661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ntil pulpcell 25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885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</Words>
  <Application>Microsoft Macintosh PowerPoint</Application>
  <PresentationFormat>On-screen Show (4:3)</PresentationFormat>
  <Paragraphs>18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O. Norris</dc:creator>
  <cp:lastModifiedBy>David O. Norris</cp:lastModifiedBy>
  <cp:revision>1</cp:revision>
  <dcterms:created xsi:type="dcterms:W3CDTF">2016-02-03T22:42:15Z</dcterms:created>
  <dcterms:modified xsi:type="dcterms:W3CDTF">2016-02-03T22:42:52Z</dcterms:modified>
</cp:coreProperties>
</file>